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7" r:id="rId2"/>
    <p:sldId id="258" r:id="rId3"/>
    <p:sldId id="503" r:id="rId4"/>
    <p:sldId id="504" r:id="rId5"/>
    <p:sldId id="505" r:id="rId6"/>
    <p:sldId id="506" r:id="rId7"/>
    <p:sldId id="507" r:id="rId8"/>
    <p:sldId id="508" r:id="rId9"/>
    <p:sldId id="509" r:id="rId10"/>
    <p:sldId id="510" r:id="rId11"/>
    <p:sldId id="511" r:id="rId12"/>
    <p:sldId id="512" r:id="rId13"/>
    <p:sldId id="502" r:id="rId14"/>
    <p:sldId id="513" r:id="rId15"/>
    <p:sldId id="515" r:id="rId16"/>
    <p:sldId id="516" r:id="rId17"/>
    <p:sldId id="517" r:id="rId18"/>
    <p:sldId id="518" r:id="rId19"/>
    <p:sldId id="519" r:id="rId20"/>
    <p:sldId id="520" r:id="rId21"/>
    <p:sldId id="521" r:id="rId22"/>
    <p:sldId id="530" r:id="rId23"/>
    <p:sldId id="531" r:id="rId24"/>
    <p:sldId id="532" r:id="rId25"/>
    <p:sldId id="533" r:id="rId26"/>
    <p:sldId id="534" r:id="rId27"/>
    <p:sldId id="524" r:id="rId28"/>
    <p:sldId id="535" r:id="rId29"/>
    <p:sldId id="536" r:id="rId30"/>
    <p:sldId id="539" r:id="rId31"/>
    <p:sldId id="541" r:id="rId32"/>
    <p:sldId id="523" r:id="rId33"/>
    <p:sldId id="537" r:id="rId34"/>
    <p:sldId id="538" r:id="rId35"/>
    <p:sldId id="542" r:id="rId36"/>
    <p:sldId id="543" r:id="rId37"/>
    <p:sldId id="525" r:id="rId38"/>
    <p:sldId id="544" r:id="rId39"/>
    <p:sldId id="409" r:id="rId40"/>
    <p:sldId id="500" r:id="rId41"/>
    <p:sldId id="501" r:id="rId4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88" autoAdjust="0"/>
    <p:restoredTop sz="96327" autoAdjust="0"/>
  </p:normalViewPr>
  <p:slideViewPr>
    <p:cSldViewPr>
      <p:cViewPr>
        <p:scale>
          <a:sx n="100" d="100"/>
          <a:sy n="100" d="100"/>
        </p:scale>
        <p:origin x="1992" y="6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2/13/20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2/13/20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etapixel.com/2020/02/05/youtuber-used-ai-to-upscale-a-classic-1896-short-film-to-4k-and-60fps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scikit-learn.org/stable/modules/generated/sklearn.neural_network.MLPRegressor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scikit-learn.org/stable/modules/generated/sklearn.neural_network.MLPClassifier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6211669"/>
            <a:ext cx="52920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COMP704: Machine Learning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MSc Artificial Intelligence for Games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4</a:t>
            </a:r>
            <a:r>
              <a:rPr lang="en-US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: Data Science – Regression &amp; Classification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Data complexity</a:t>
            </a:r>
          </a:p>
          <a:p>
            <a:pPr lvl="2"/>
            <a:r>
              <a:rPr lang="en-GB" dirty="0"/>
              <a:t>Can we reduce complexity?</a:t>
            </a:r>
          </a:p>
          <a:p>
            <a:pPr lvl="3"/>
            <a:r>
              <a:rPr lang="en-GB" dirty="0"/>
              <a:t>Does it make sense to track the exact price of houses?</a:t>
            </a:r>
          </a:p>
          <a:p>
            <a:pPr lvl="3"/>
            <a:r>
              <a:rPr lang="en-GB" dirty="0"/>
              <a:t>What about looking at price ranges?</a:t>
            </a:r>
          </a:p>
          <a:p>
            <a:pPr lvl="4"/>
            <a:r>
              <a:rPr lang="en-GB" dirty="0"/>
              <a:t>$100,000-$150,000</a:t>
            </a:r>
          </a:p>
          <a:p>
            <a:pPr lvl="4"/>
            <a:r>
              <a:rPr lang="en-GB" dirty="0"/>
              <a:t>$150,001-$200,000</a:t>
            </a:r>
          </a:p>
          <a:p>
            <a:pPr lvl="4"/>
            <a:r>
              <a:rPr lang="en-GB" dirty="0"/>
              <a:t>etc</a:t>
            </a:r>
          </a:p>
          <a:p>
            <a:pPr lvl="3"/>
            <a:r>
              <a:rPr lang="en-GB" dirty="0"/>
              <a:t>Putting data into input ‘buckets’ reduces complexity and should lead to better results</a:t>
            </a:r>
          </a:p>
          <a:p>
            <a:pPr lvl="3"/>
            <a:endParaRPr lang="en-GB" dirty="0"/>
          </a:p>
          <a:p>
            <a:pPr lvl="3"/>
            <a:r>
              <a:rPr lang="en-GB" dirty="0"/>
              <a:t>Likewise for built period, </a:t>
            </a:r>
            <a:r>
              <a:rPr lang="en-GB" dirty="0" err="1"/>
              <a:t>sq.footage</a:t>
            </a:r>
            <a:r>
              <a:rPr lang="en-GB" dirty="0"/>
              <a:t> and so on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7103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Data complexity</a:t>
            </a:r>
          </a:p>
          <a:p>
            <a:pPr lvl="2"/>
            <a:r>
              <a:rPr lang="en-GB" dirty="0"/>
              <a:t>Can we reduce complexity?</a:t>
            </a:r>
          </a:p>
          <a:p>
            <a:pPr lvl="3"/>
            <a:r>
              <a:rPr lang="en-GB" dirty="0"/>
              <a:t>Does it make sense to track the exact price of houses?</a:t>
            </a:r>
          </a:p>
          <a:p>
            <a:pPr lvl="3"/>
            <a:r>
              <a:rPr lang="en-GB" dirty="0"/>
              <a:t>What about looking at price ranges?</a:t>
            </a:r>
          </a:p>
          <a:p>
            <a:pPr lvl="4"/>
            <a:r>
              <a:rPr lang="en-GB" dirty="0"/>
              <a:t>$100,000-$150,000</a:t>
            </a:r>
          </a:p>
          <a:p>
            <a:pPr lvl="4"/>
            <a:r>
              <a:rPr lang="en-GB" dirty="0"/>
              <a:t>$150,001-$200,000</a:t>
            </a:r>
          </a:p>
          <a:p>
            <a:pPr lvl="4"/>
            <a:r>
              <a:rPr lang="en-GB" dirty="0"/>
              <a:t>etc</a:t>
            </a:r>
          </a:p>
          <a:p>
            <a:pPr lvl="3"/>
            <a:r>
              <a:rPr lang="en-GB" dirty="0"/>
              <a:t>Putting data into input ‘buckets’ reduces complexity and should lead to better results</a:t>
            </a:r>
          </a:p>
          <a:p>
            <a:pPr lvl="3"/>
            <a:r>
              <a:rPr lang="en-GB" dirty="0"/>
              <a:t>Though making the output a bucket will move us away from true regression (lack of continuous output)</a:t>
            </a:r>
          </a:p>
          <a:p>
            <a:pPr lvl="4"/>
            <a:r>
              <a:rPr lang="en-GB" dirty="0"/>
              <a:t>Maybe helpful given DS domain considerations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417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Data complexity</a:t>
            </a:r>
          </a:p>
          <a:p>
            <a:pPr lvl="2"/>
            <a:r>
              <a:rPr lang="en-GB" dirty="0"/>
              <a:t>We can see the core activity of machine learning is data processing (or pre-processing)</a:t>
            </a:r>
          </a:p>
          <a:p>
            <a:pPr lvl="3"/>
            <a:r>
              <a:rPr lang="en-GB" dirty="0"/>
              <a:t>Relies on our understanding of the problem domain (data science)</a:t>
            </a:r>
          </a:p>
          <a:p>
            <a:pPr lvl="4"/>
            <a:r>
              <a:rPr lang="en-GB" dirty="0"/>
              <a:t>What data is key to work with</a:t>
            </a:r>
          </a:p>
          <a:p>
            <a:pPr lvl="4"/>
            <a:r>
              <a:rPr lang="en-GB" dirty="0"/>
              <a:t>How can data be grouped</a:t>
            </a:r>
          </a:p>
          <a:p>
            <a:pPr lvl="4"/>
            <a:r>
              <a:rPr lang="en-GB" dirty="0"/>
              <a:t>What granularity is required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This is an iterative process as you can largely guarantee that you wont be right first time (or second time …)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1064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9658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Classification is used when:</a:t>
            </a:r>
          </a:p>
          <a:p>
            <a:pPr lvl="2"/>
            <a:r>
              <a:rPr lang="en-GB" dirty="0"/>
              <a:t>We have supervised learning (desired outputs)</a:t>
            </a:r>
          </a:p>
          <a:p>
            <a:pPr lvl="2"/>
            <a:r>
              <a:rPr lang="en-GB" dirty="0"/>
              <a:t>Discrete (non-continuous) outputs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6608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Multilayer perceptron classifiers (</a:t>
            </a:r>
            <a:r>
              <a:rPr lang="en-GB" dirty="0" err="1"/>
              <a:t>MLPClassifier</a:t>
            </a:r>
            <a:r>
              <a:rPr lang="en-GB" dirty="0"/>
              <a:t>)</a:t>
            </a:r>
          </a:p>
          <a:p>
            <a:pPr lvl="1"/>
            <a:r>
              <a:rPr lang="en-GB" dirty="0" err="1"/>
              <a:t>Perceptrons</a:t>
            </a:r>
            <a:r>
              <a:rPr lang="en-GB" dirty="0"/>
              <a:t> are a class of neural network</a:t>
            </a:r>
          </a:p>
          <a:p>
            <a:pPr lvl="2"/>
            <a:r>
              <a:rPr lang="en-GB" dirty="0"/>
              <a:t>Focus of early non-symbolic AI research</a:t>
            </a:r>
          </a:p>
          <a:p>
            <a:pPr lvl="2"/>
            <a:r>
              <a:rPr lang="en-GB" dirty="0"/>
              <a:t>Geared around loose approximation of human neurons</a:t>
            </a:r>
          </a:p>
          <a:p>
            <a:pPr lvl="3"/>
            <a:r>
              <a:rPr lang="en-GB" dirty="0"/>
              <a:t>Multiple inputs that can trigger an output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From a desire to make AI that is good at solving the kinds of problems that humans are good at solving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B19E89-2028-C647-942F-0979F13E4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3646561"/>
            <a:ext cx="3347864" cy="215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08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Multilayer perceptron classifiers (</a:t>
            </a:r>
            <a:r>
              <a:rPr lang="en-GB" dirty="0" err="1"/>
              <a:t>MLPClassifier</a:t>
            </a:r>
            <a:r>
              <a:rPr lang="en-GB" dirty="0"/>
              <a:t>)</a:t>
            </a:r>
          </a:p>
          <a:p>
            <a:pPr lvl="1"/>
            <a:r>
              <a:rPr lang="en-GB" dirty="0" err="1"/>
              <a:t>Perceptrons</a:t>
            </a:r>
            <a:r>
              <a:rPr lang="en-GB" dirty="0"/>
              <a:t> are a class of neural network</a:t>
            </a:r>
          </a:p>
          <a:p>
            <a:pPr lvl="2"/>
            <a:r>
              <a:rPr lang="en-GB" dirty="0"/>
              <a:t>Focus of early non-symbolic AI research</a:t>
            </a:r>
          </a:p>
          <a:p>
            <a:pPr lvl="3"/>
            <a:r>
              <a:rPr lang="en-GB" dirty="0"/>
              <a:t>Rosenblatt demonstrated that a single layer perceptron could learn logic gates</a:t>
            </a:r>
          </a:p>
          <a:p>
            <a:pPr lvl="4"/>
            <a:r>
              <a:rPr lang="en-GB" dirty="0"/>
              <a:t>The ‘electronic brain’</a:t>
            </a:r>
          </a:p>
          <a:p>
            <a:pPr lvl="3"/>
            <a:r>
              <a:rPr lang="en-GB" dirty="0" err="1"/>
              <a:t>Mintzky</a:t>
            </a:r>
            <a:r>
              <a:rPr lang="en-GB" dirty="0"/>
              <a:t> demonstrated that they couldn’t be taught XOR</a:t>
            </a:r>
          </a:p>
          <a:p>
            <a:pPr lvl="4"/>
            <a:r>
              <a:rPr lang="en-GB" dirty="0"/>
              <a:t>The end of the ‘electronic brain’</a:t>
            </a:r>
          </a:p>
          <a:p>
            <a:pPr lvl="4"/>
            <a:endParaRPr lang="en-GB" dirty="0"/>
          </a:p>
          <a:p>
            <a:pPr lvl="2"/>
            <a:r>
              <a:rPr lang="en-GB" dirty="0"/>
              <a:t>However, adding hidden layers to the architecture made them far more useful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9988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Multilayer perceptron classifiers (</a:t>
            </a:r>
            <a:r>
              <a:rPr lang="en-GB" dirty="0" err="1"/>
              <a:t>MLPClassifier</a:t>
            </a:r>
            <a:r>
              <a:rPr lang="en-GB" dirty="0"/>
              <a:t>)</a:t>
            </a:r>
          </a:p>
          <a:p>
            <a:pPr lvl="1"/>
            <a:r>
              <a:rPr lang="en-GB" dirty="0" err="1"/>
              <a:t>Perceptrons</a:t>
            </a:r>
            <a:r>
              <a:rPr lang="en-GB" dirty="0"/>
              <a:t> are a class of neural network</a:t>
            </a:r>
          </a:p>
          <a:p>
            <a:pPr lvl="2"/>
            <a:r>
              <a:rPr lang="en-GB" dirty="0"/>
              <a:t>However, adding hidden layers to the architecture made them far more useful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0097E6-B78E-C846-8A85-C62226C79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3068960"/>
            <a:ext cx="3312368" cy="358696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866773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Multilayer perceptron classifiers (</a:t>
            </a:r>
            <a:r>
              <a:rPr lang="en-GB" dirty="0" err="1"/>
              <a:t>MLPClassifier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Process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Input (X) are encoded on the left and passed across to the output (Y)</a:t>
            </a:r>
          </a:p>
          <a:p>
            <a:pPr lvl="4"/>
            <a:r>
              <a:rPr lang="en-GB" dirty="0"/>
              <a:t>Each node in the next layer will summate its inputs and apply a bias term to determine its output value.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0097E6-B78E-C846-8A85-C62226C79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132856"/>
            <a:ext cx="1994863" cy="216024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991544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Multilayer perceptron classifiers (</a:t>
            </a:r>
            <a:r>
              <a:rPr lang="en-GB" dirty="0" err="1"/>
              <a:t>MLPClassifier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Learning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Output is compared with desired output and differences (error) is propagated back through the network to adjust bias values</a:t>
            </a:r>
          </a:p>
          <a:p>
            <a:pPr lvl="4"/>
            <a:r>
              <a:rPr lang="en-GB" dirty="0"/>
              <a:t>Hence ‘back propagation network’ &amp; ‘feedforward network’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This is all dealt with by </a:t>
            </a:r>
            <a:r>
              <a:rPr lang="en-GB" dirty="0" err="1"/>
              <a:t>sklearn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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0097E6-B78E-C846-8A85-C62226C79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132856"/>
            <a:ext cx="1994863" cy="216024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61850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Today’s session:</a:t>
            </a:r>
          </a:p>
          <a:p>
            <a:pPr lvl="1"/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Workshop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0882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Other neural network classifiers</a:t>
            </a:r>
          </a:p>
          <a:p>
            <a:pPr lvl="2"/>
            <a:r>
              <a:rPr lang="en-GB" dirty="0"/>
              <a:t>Recurrent network</a:t>
            </a:r>
          </a:p>
          <a:p>
            <a:pPr lvl="3"/>
            <a:r>
              <a:rPr lang="en-GB" dirty="0"/>
              <a:t>As per </a:t>
            </a:r>
            <a:r>
              <a:rPr lang="en-GB" dirty="0" err="1"/>
              <a:t>Mariflow</a:t>
            </a:r>
            <a:r>
              <a:rPr lang="en-GB" dirty="0"/>
              <a:t>, with ‘memory’</a:t>
            </a:r>
          </a:p>
          <a:p>
            <a:pPr lvl="3"/>
            <a:r>
              <a:rPr lang="en-GB" dirty="0"/>
              <a:t>Connections are not strictly feed-forward and can form cycles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Generative adversarial network</a:t>
            </a:r>
          </a:p>
          <a:p>
            <a:pPr lvl="3"/>
            <a:r>
              <a:rPr lang="en-GB" dirty="0"/>
              <a:t>A system of 2 neural networks competing with game theory</a:t>
            </a:r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43DDAB-42D7-1F40-AA16-961C9E2BF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4100582"/>
            <a:ext cx="3707904" cy="199271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18A2B55-759B-E145-B498-C442937D0543}"/>
              </a:ext>
            </a:extLst>
          </p:cNvPr>
          <p:cNvSpPr/>
          <p:nvPr/>
        </p:nvSpPr>
        <p:spPr>
          <a:xfrm>
            <a:off x="0" y="6453336"/>
            <a:ext cx="9144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hlinkClick r:id="rId3"/>
              </a:rPr>
              <a:t>https://petapixel.com/2020/02/05/youtuber-used-ai-to-upscale-a-classic-1896-short-film-to-4k-and-60fps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4074343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 err="1"/>
              <a:t>Sklearn</a:t>
            </a:r>
            <a:r>
              <a:rPr lang="en-GB" dirty="0"/>
              <a:t> limitations</a:t>
            </a:r>
          </a:p>
          <a:p>
            <a:pPr lvl="2"/>
            <a:r>
              <a:rPr lang="en-GB" dirty="0"/>
              <a:t>Neural network training benefits greatly from </a:t>
            </a:r>
            <a:r>
              <a:rPr lang="en-GB" dirty="0" err="1"/>
              <a:t>gpu</a:t>
            </a:r>
            <a:r>
              <a:rPr lang="en-GB" dirty="0"/>
              <a:t> accelerations</a:t>
            </a:r>
          </a:p>
          <a:p>
            <a:pPr lvl="3"/>
            <a:r>
              <a:rPr lang="en-GB" dirty="0"/>
              <a:t>All those node calculations lend themselves to vector units</a:t>
            </a:r>
          </a:p>
          <a:p>
            <a:pPr lvl="2"/>
            <a:r>
              <a:rPr lang="en-GB" dirty="0"/>
              <a:t>Currently, </a:t>
            </a:r>
            <a:r>
              <a:rPr lang="en-GB" dirty="0" err="1"/>
              <a:t>sklearn</a:t>
            </a:r>
            <a:r>
              <a:rPr lang="en-GB" dirty="0"/>
              <a:t> doesn’t support this</a:t>
            </a:r>
          </a:p>
          <a:p>
            <a:pPr lvl="3"/>
            <a:r>
              <a:rPr lang="en-GB" dirty="0"/>
              <a:t>But other learning frameworks do</a:t>
            </a:r>
          </a:p>
          <a:p>
            <a:pPr lvl="4"/>
            <a:r>
              <a:rPr lang="en-GB" dirty="0" err="1"/>
              <a:t>Sklearn</a:t>
            </a:r>
            <a:r>
              <a:rPr lang="en-GB" dirty="0"/>
              <a:t> provides </a:t>
            </a:r>
            <a:r>
              <a:rPr lang="en-GB" dirty="0" err="1"/>
              <a:t>sklearn</a:t>
            </a:r>
            <a:r>
              <a:rPr lang="en-GB" dirty="0"/>
              <a:t>-style wrappers for them</a:t>
            </a:r>
          </a:p>
          <a:p>
            <a:pPr lvl="4"/>
            <a:r>
              <a:rPr lang="en-GB" dirty="0"/>
              <a:t>Or use other frameworks</a:t>
            </a:r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04466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1. Data acquisition ( &amp; pre-processing)</a:t>
            </a:r>
          </a:p>
          <a:p>
            <a:pPr lvl="3"/>
            <a:r>
              <a:rPr lang="en-GB" dirty="0" err="1"/>
              <a:t>Sklearn</a:t>
            </a:r>
            <a:r>
              <a:rPr lang="en-GB" dirty="0"/>
              <a:t> supports two types of BPN / MLP</a:t>
            </a:r>
          </a:p>
          <a:p>
            <a:pPr lvl="4"/>
            <a:r>
              <a:rPr lang="en-GB" dirty="0" err="1"/>
              <a:t>MLPRegressor</a:t>
            </a:r>
            <a:endParaRPr lang="en-GB" dirty="0"/>
          </a:p>
          <a:p>
            <a:pPr lvl="5"/>
            <a:r>
              <a:rPr lang="en-GB" dirty="0"/>
              <a:t>Continuous data output</a:t>
            </a:r>
          </a:p>
          <a:p>
            <a:pPr lvl="5"/>
            <a:r>
              <a:rPr lang="en-GB" dirty="0"/>
              <a:t>Just like the regressor last week</a:t>
            </a:r>
          </a:p>
          <a:p>
            <a:pPr lvl="4"/>
            <a:r>
              <a:rPr lang="en-GB" dirty="0" err="1"/>
              <a:t>MLPClassifier</a:t>
            </a:r>
            <a:endParaRPr lang="en-GB" dirty="0"/>
          </a:p>
          <a:p>
            <a:pPr lvl="5"/>
            <a:r>
              <a:rPr lang="en-GB" dirty="0"/>
              <a:t>Discontinuous data output</a:t>
            </a:r>
          </a:p>
          <a:p>
            <a:pPr lvl="5"/>
            <a:r>
              <a:rPr lang="en-GB" dirty="0"/>
              <a:t>Just like </a:t>
            </a:r>
            <a:r>
              <a:rPr lang="en-GB" dirty="0" err="1"/>
              <a:t>Mariflow</a:t>
            </a:r>
            <a:endParaRPr lang="en-GB" dirty="0"/>
          </a:p>
          <a:p>
            <a:pPr lvl="5"/>
            <a:r>
              <a:rPr lang="en-GB" dirty="0"/>
              <a:t>We’ll need to bucket up the outputs</a:t>
            </a:r>
          </a:p>
          <a:p>
            <a:pPr lvl="5"/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84903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1. Data acquisition ( &amp; pre-processing)</a:t>
            </a:r>
          </a:p>
          <a:p>
            <a:pPr lvl="3"/>
            <a:r>
              <a:rPr lang="en-GB" dirty="0" err="1"/>
              <a:t>MLPRegressor</a:t>
            </a:r>
            <a:endParaRPr lang="en-GB" dirty="0"/>
          </a:p>
          <a:p>
            <a:pPr lvl="4"/>
            <a:r>
              <a:rPr lang="en-GB" dirty="0"/>
              <a:t>Supplied house price data didn’t work very well</a:t>
            </a:r>
          </a:p>
          <a:p>
            <a:pPr lvl="5"/>
            <a:r>
              <a:rPr lang="en-GB" dirty="0"/>
              <a:t>Lots of inputs</a:t>
            </a:r>
          </a:p>
          <a:p>
            <a:pPr lvl="5"/>
            <a:r>
              <a:rPr lang="en-GB" dirty="0"/>
              <a:t>Although there’s c44,000 data items, there’s 50-odd cites</a:t>
            </a:r>
          </a:p>
          <a:p>
            <a:pPr lvl="6"/>
            <a:r>
              <a:rPr lang="en-GB" dirty="0"/>
              <a:t>c1,000 training items per city</a:t>
            </a:r>
          </a:p>
          <a:p>
            <a:pPr lvl="5"/>
            <a:r>
              <a:rPr lang="en-GB" dirty="0"/>
              <a:t>Not really any good for training by city</a:t>
            </a:r>
          </a:p>
          <a:p>
            <a:pPr lvl="5"/>
            <a:r>
              <a:rPr lang="en-GB" dirty="0"/>
              <a:t>Too big to quickly train either (44,000 entries x 60 inputs)</a:t>
            </a:r>
          </a:p>
          <a:p>
            <a:pPr lvl="5"/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77851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1. Data acquisition ( &amp; pre-processing)</a:t>
            </a:r>
          </a:p>
          <a:p>
            <a:pPr lvl="3"/>
            <a:r>
              <a:rPr lang="en-GB" dirty="0" err="1"/>
              <a:t>MLPRegressor</a:t>
            </a:r>
            <a:endParaRPr lang="en-GB" dirty="0"/>
          </a:p>
          <a:p>
            <a:pPr lvl="4"/>
            <a:r>
              <a:rPr lang="en-GB" dirty="0"/>
              <a:t>To better test, I’ve built a house model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5"/>
            <a:endParaRPr lang="en-GB" dirty="0"/>
          </a:p>
          <a:p>
            <a:pPr lvl="5"/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D95EB8-490C-6D4F-84DE-1F6481716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2852936"/>
            <a:ext cx="8305800" cy="16891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EC1EB9-D2DB-D84C-9C1C-FDD0C20FF9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679312"/>
              </p:ext>
            </p:extLst>
          </p:nvPr>
        </p:nvGraphicFramePr>
        <p:xfrm>
          <a:off x="1907704" y="4844752"/>
          <a:ext cx="4752528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2826460195"/>
                    </a:ext>
                  </a:extLst>
                </a:gridCol>
                <a:gridCol w="2376264">
                  <a:extLst>
                    <a:ext uri="{9D8B030D-6E8A-4147-A177-3AD203B41FA5}">
                      <a16:colId xmlns:a16="http://schemas.microsoft.com/office/drawing/2014/main" val="3589215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4649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Massively scalable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Clear linear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704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Clear linear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780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way to learn how to use pandas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4286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9500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1. Data acquisition ( &amp; pre-processing)</a:t>
            </a:r>
          </a:p>
          <a:p>
            <a:pPr lvl="3"/>
            <a:r>
              <a:rPr lang="en-GB" dirty="0" err="1"/>
              <a:t>MLPRegressor</a:t>
            </a:r>
            <a:endParaRPr lang="en-GB" dirty="0"/>
          </a:p>
          <a:p>
            <a:pPr lvl="4"/>
            <a:r>
              <a:rPr lang="en-GB" dirty="0"/>
              <a:t>The house model allow me to get clear ideas on the relationships between</a:t>
            </a:r>
          </a:p>
          <a:p>
            <a:pPr lvl="5"/>
            <a:r>
              <a:rPr lang="en-GB" dirty="0"/>
              <a:t>Data population size</a:t>
            </a:r>
          </a:p>
          <a:p>
            <a:pPr lvl="5"/>
            <a:r>
              <a:rPr lang="en-GB" dirty="0"/>
              <a:t>Data disparity</a:t>
            </a:r>
          </a:p>
          <a:p>
            <a:pPr lvl="5"/>
            <a:r>
              <a:rPr lang="en-GB" dirty="0"/>
              <a:t>Iterations of training</a:t>
            </a:r>
          </a:p>
          <a:p>
            <a:pPr lvl="5"/>
            <a:r>
              <a:rPr lang="en-GB" dirty="0"/>
              <a:t>Over / under-fit issues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5"/>
            <a:endParaRPr lang="en-GB" dirty="0"/>
          </a:p>
          <a:p>
            <a:pPr lvl="5"/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94013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2.Configure the training algorithm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Where </a:t>
            </a:r>
            <a:r>
              <a:rPr lang="en-GB" dirty="0" err="1"/>
              <a:t>mulit</a:t>
            </a:r>
            <a:r>
              <a:rPr lang="en-GB" dirty="0"/>
              <a:t>-layer </a:t>
            </a:r>
            <a:r>
              <a:rPr lang="en-GB" dirty="0" err="1"/>
              <a:t>perceptrons</a:t>
            </a:r>
            <a:r>
              <a:rPr lang="en-GB" dirty="0"/>
              <a:t> get interesting is that you can define your own hidden layer(s) configuration</a:t>
            </a:r>
          </a:p>
          <a:p>
            <a:pPr lvl="4"/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A61C37-6D79-354B-B788-007FAC68315E}"/>
              </a:ext>
            </a:extLst>
          </p:cNvPr>
          <p:cNvSpPr/>
          <p:nvPr/>
        </p:nvSpPr>
        <p:spPr>
          <a:xfrm>
            <a:off x="0" y="6488668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hlinkClick r:id="rId2"/>
              </a:rPr>
              <a:t>https://scikit-learn.org/stable/modules/generated/sklearn.neural_network.MLPRegressor.html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4F157-29A3-DB49-9470-6B1654D3C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104822"/>
            <a:ext cx="7308304" cy="16842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73A31A-893A-584C-BF5B-9983AFB65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0" y="4666084"/>
            <a:ext cx="3429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779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3.Train</a:t>
            </a:r>
          </a:p>
          <a:p>
            <a:pPr lvl="2"/>
            <a:r>
              <a:rPr lang="en-GB" dirty="0"/>
              <a:t>4.Evaluate with test data</a:t>
            </a:r>
          </a:p>
          <a:p>
            <a:pPr lvl="2"/>
            <a:r>
              <a:rPr lang="en-GB" dirty="0"/>
              <a:t>5.Evaluate performance</a:t>
            </a:r>
          </a:p>
          <a:p>
            <a:pPr lvl="2"/>
            <a:r>
              <a:rPr lang="en-GB" dirty="0"/>
              <a:t>6.Iterate or ship?</a:t>
            </a:r>
          </a:p>
          <a:p>
            <a:pPr lvl="3"/>
            <a:r>
              <a:rPr lang="en-GB" dirty="0"/>
              <a:t>Just like regression learning</a:t>
            </a:r>
          </a:p>
          <a:p>
            <a:pPr lvl="3"/>
            <a:endParaRPr lang="en-GB" dirty="0"/>
          </a:p>
          <a:p>
            <a:pPr lvl="3"/>
            <a:r>
              <a:rPr lang="en-GB" dirty="0"/>
              <a:t>Results: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4"/>
            <a:r>
              <a:rPr lang="en-GB" dirty="0"/>
              <a:t>Not bad, but could do with being smaller (probably)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173692-41B8-554C-A692-488BEE7CE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850" y="4509120"/>
            <a:ext cx="46863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111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 (7,500 population, 50%)</a:t>
            </a:r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3D5511-AF14-544A-A93D-F2E71A9A8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2816"/>
            <a:ext cx="9144000" cy="4381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E255A7-D549-F242-93FF-59EF668C0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39" r="6641" b="52341"/>
          <a:stretch/>
        </p:blipFill>
        <p:spPr>
          <a:xfrm>
            <a:off x="179511" y="2455109"/>
            <a:ext cx="8540225" cy="234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899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1. Data acquisition ( &amp; pre-processing)</a:t>
            </a:r>
          </a:p>
          <a:p>
            <a:pPr lvl="4"/>
            <a:r>
              <a:rPr lang="en-GB" dirty="0" err="1"/>
              <a:t>MLPClassifier</a:t>
            </a:r>
            <a:endParaRPr lang="en-GB" dirty="0"/>
          </a:p>
          <a:p>
            <a:pPr lvl="5"/>
            <a:r>
              <a:rPr lang="en-GB" dirty="0"/>
              <a:t>First rule of classifier-club is that you have to group outputs</a:t>
            </a:r>
          </a:p>
          <a:p>
            <a:pPr lvl="6"/>
            <a:r>
              <a:rPr lang="en-GB" dirty="0"/>
              <a:t>Will fail (crash) if you don’t do this</a:t>
            </a:r>
          </a:p>
          <a:p>
            <a:pPr lvl="5"/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7CCD92-46DE-3A47-8B89-880BF5049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918" y="3573016"/>
            <a:ext cx="5887442" cy="317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200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20392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1. Data acquisition ( &amp; pre-processing)</a:t>
            </a:r>
          </a:p>
          <a:p>
            <a:pPr lvl="4"/>
            <a:r>
              <a:rPr lang="en-GB" dirty="0" err="1"/>
              <a:t>MLPClassifier</a:t>
            </a:r>
            <a:endParaRPr lang="en-GB" dirty="0"/>
          </a:p>
          <a:p>
            <a:pPr lvl="5"/>
            <a:r>
              <a:rPr lang="en-GB" dirty="0"/>
              <a:t>Also recommend to use scaling on input data to make it ‘process better’</a:t>
            </a:r>
          </a:p>
          <a:p>
            <a:pPr lvl="5"/>
            <a:endParaRPr lang="en-GB" dirty="0"/>
          </a:p>
          <a:p>
            <a:pPr lvl="5"/>
            <a:endParaRPr lang="en-GB" dirty="0"/>
          </a:p>
          <a:p>
            <a:pPr lvl="5"/>
            <a:endParaRPr lang="en-GB" dirty="0"/>
          </a:p>
          <a:p>
            <a:pPr lvl="5"/>
            <a:endParaRPr lang="en-GB" dirty="0"/>
          </a:p>
          <a:p>
            <a:pPr lvl="5"/>
            <a:endParaRPr lang="en-GB" dirty="0"/>
          </a:p>
          <a:p>
            <a:pPr lvl="5"/>
            <a:r>
              <a:rPr lang="en-GB" dirty="0"/>
              <a:t>Remember to pickle scale data for app</a:t>
            </a:r>
          </a:p>
          <a:p>
            <a:pPr lvl="5"/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ED9958-2A5B-9747-8784-43CB973AE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550" y="3212976"/>
            <a:ext cx="31369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7847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1. Data acquisition ( &amp; pre-processing)</a:t>
            </a:r>
          </a:p>
          <a:p>
            <a:pPr lvl="5"/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11BF2C-9028-284B-87C5-8CBA407BB8D2}"/>
              </a:ext>
            </a:extLst>
          </p:cNvPr>
          <p:cNvGrpSpPr/>
          <p:nvPr/>
        </p:nvGrpSpPr>
        <p:grpSpPr>
          <a:xfrm>
            <a:off x="395536" y="2420888"/>
            <a:ext cx="8136904" cy="3816424"/>
            <a:chOff x="467544" y="2420888"/>
            <a:chExt cx="8136904" cy="381642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0592354-4AEB-2049-8938-E043197AB5A1}"/>
                </a:ext>
              </a:extLst>
            </p:cNvPr>
            <p:cNvGrpSpPr/>
            <p:nvPr/>
          </p:nvGrpSpPr>
          <p:grpSpPr>
            <a:xfrm>
              <a:off x="467544" y="2420888"/>
              <a:ext cx="8136904" cy="3816424"/>
              <a:chOff x="-1620688" y="31513"/>
              <a:chExt cx="14762467" cy="6858000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A286C908-CA0F-034D-8475-9817CB87E3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620688" y="31513"/>
                <a:ext cx="6664134" cy="6858000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1B041783-6E49-7541-9253-B87644190C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93879" y="31513"/>
                <a:ext cx="6547900" cy="6858000"/>
              </a:xfrm>
              <a:prstGeom prst="rect">
                <a:avLst/>
              </a:prstGeom>
            </p:spPr>
          </p:pic>
        </p:grp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E3E4119B-D411-3947-A78B-C64D8B1529B1}"/>
                </a:ext>
              </a:extLst>
            </p:cNvPr>
            <p:cNvSpPr/>
            <p:nvPr/>
          </p:nvSpPr>
          <p:spPr>
            <a:xfrm>
              <a:off x="4355976" y="4149080"/>
              <a:ext cx="504056" cy="50405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7504319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2.Configure the training algorithm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Where the </a:t>
            </a:r>
            <a:r>
              <a:rPr lang="en-GB" dirty="0" err="1"/>
              <a:t>MLPClassifier</a:t>
            </a:r>
            <a:r>
              <a:rPr lang="en-GB" dirty="0"/>
              <a:t> gets interesting is that you can define your own hidden layer(s) configuration</a:t>
            </a:r>
          </a:p>
          <a:p>
            <a:pPr lvl="4"/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A61C37-6D79-354B-B788-007FAC68315E}"/>
              </a:ext>
            </a:extLst>
          </p:cNvPr>
          <p:cNvSpPr/>
          <p:nvPr/>
        </p:nvSpPr>
        <p:spPr>
          <a:xfrm>
            <a:off x="0" y="6488668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hlinkClick r:id="rId2"/>
              </a:rPr>
              <a:t>https://scikit-learn.org/stable/modules/generated/sklearn.neural_network.MLPClassifier.html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1A99F4-3D94-BE41-AF39-71DA398FB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120" y="2060848"/>
            <a:ext cx="6876256" cy="15735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7C7085-237B-0141-996B-8A675DFCE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3768" y="4797725"/>
            <a:ext cx="37846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4826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3.Train</a:t>
            </a:r>
          </a:p>
          <a:p>
            <a:pPr lvl="2"/>
            <a:r>
              <a:rPr lang="en-GB" dirty="0"/>
              <a:t>4.Evaluate with test data</a:t>
            </a:r>
          </a:p>
          <a:p>
            <a:pPr lvl="2"/>
            <a:r>
              <a:rPr lang="en-GB" dirty="0"/>
              <a:t>5.Evaluate performance</a:t>
            </a:r>
          </a:p>
          <a:p>
            <a:pPr lvl="2"/>
            <a:r>
              <a:rPr lang="en-GB" dirty="0"/>
              <a:t>6.Iterate or ship?</a:t>
            </a:r>
          </a:p>
          <a:p>
            <a:pPr lvl="3"/>
            <a:r>
              <a:rPr lang="en-GB" dirty="0"/>
              <a:t>Just like regression learning</a:t>
            </a:r>
          </a:p>
          <a:p>
            <a:pPr lvl="3"/>
            <a:endParaRPr lang="en-GB" dirty="0"/>
          </a:p>
          <a:p>
            <a:pPr lvl="3"/>
            <a:r>
              <a:rPr lang="en-GB" dirty="0"/>
              <a:t>Results: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4"/>
            <a:r>
              <a:rPr lang="en-GB" dirty="0"/>
              <a:t>Again, not bad, but could do with being smaller (probably)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70BDF9-E1EB-6349-902B-FA14C08AA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4581128"/>
            <a:ext cx="40894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3604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 (7,500 pop &amp; 75% train)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DF57BF-D1D1-EA4A-90EA-4D1586FFA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2816"/>
            <a:ext cx="9144000" cy="3852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E55221-5E9E-E14E-8924-02DBD73E90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462"/>
          <a:stretch/>
        </p:blipFill>
        <p:spPr>
          <a:xfrm>
            <a:off x="292396" y="2564904"/>
            <a:ext cx="839440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197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 (7,500 pop &amp; 75% train)</a:t>
            </a:r>
          </a:p>
          <a:p>
            <a:pPr lvl="2"/>
            <a:r>
              <a:rPr lang="en-GB" dirty="0"/>
              <a:t>Storing the house prices as a histogram gives us some insight into data occurrence</a:t>
            </a:r>
          </a:p>
          <a:p>
            <a:pPr marL="1371600" lvl="3" indent="0">
              <a:buNone/>
            </a:pPr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641EEF2-0D65-C247-8965-6ECF7D00994F}"/>
              </a:ext>
            </a:extLst>
          </p:cNvPr>
          <p:cNvGrpSpPr/>
          <p:nvPr/>
        </p:nvGrpSpPr>
        <p:grpSpPr>
          <a:xfrm>
            <a:off x="1811581" y="2564904"/>
            <a:ext cx="6072787" cy="3528392"/>
            <a:chOff x="1115616" y="2564904"/>
            <a:chExt cx="6072787" cy="35283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93BB661-0AFD-8343-B2C3-6547C6C0E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48551"/>
            <a:stretch/>
          </p:blipFill>
          <p:spPr>
            <a:xfrm>
              <a:off x="1115616" y="2564904"/>
              <a:ext cx="2904435" cy="352839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CA65E5-549C-4446-B153-8836ABC115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1050"/>
            <a:stretch/>
          </p:blipFill>
          <p:spPr>
            <a:xfrm>
              <a:off x="4283968" y="2564904"/>
              <a:ext cx="2904435" cy="33569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59345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 (7,500 pop &amp; 75% train)</a:t>
            </a:r>
          </a:p>
          <a:p>
            <a:pPr lvl="2"/>
            <a:r>
              <a:rPr lang="en-GB" dirty="0"/>
              <a:t>Storing the house prices as a histogram gives us some insight into data occurrence</a:t>
            </a:r>
          </a:p>
          <a:p>
            <a:pPr lvl="3"/>
            <a:r>
              <a:rPr lang="en-GB" dirty="0"/>
              <a:t>Ideally, all ranges should be equal</a:t>
            </a:r>
          </a:p>
          <a:p>
            <a:pPr lvl="4"/>
            <a:r>
              <a:rPr lang="en-GB" dirty="0"/>
              <a:t>Equal chance of being in training data</a:t>
            </a:r>
          </a:p>
          <a:p>
            <a:pPr lvl="5"/>
            <a:r>
              <a:rPr lang="en-GB" dirty="0"/>
              <a:t>125000 </a:t>
            </a:r>
            <a:r>
              <a:rPr lang="en-GB" dirty="0">
                <a:sym typeface="Wingdings" pitchFamily="2" charset="2"/>
              </a:rPr>
              <a:t>-&gt; 489 occurrences</a:t>
            </a:r>
            <a:endParaRPr lang="en-GB" dirty="0"/>
          </a:p>
          <a:p>
            <a:pPr lvl="5"/>
            <a:r>
              <a:rPr lang="en-GB" dirty="0"/>
              <a:t>775000 -&gt; 700000, only 87 occurrences</a:t>
            </a:r>
          </a:p>
          <a:p>
            <a:pPr lvl="5"/>
            <a:endParaRPr lang="en-GB" dirty="0"/>
          </a:p>
          <a:p>
            <a:pPr lvl="2"/>
            <a:r>
              <a:rPr lang="en-GB" dirty="0"/>
              <a:t>Flipping to a higher train/test ratio</a:t>
            </a:r>
          </a:p>
          <a:p>
            <a:pPr lvl="3"/>
            <a:r>
              <a:rPr lang="en-GB" dirty="0"/>
              <a:t>Likely to result in over-fitting</a:t>
            </a:r>
          </a:p>
          <a:p>
            <a:pPr lvl="3"/>
            <a:r>
              <a:rPr lang="en-GB" dirty="0"/>
              <a:t>Need more data in the hard to reach buckets</a:t>
            </a:r>
          </a:p>
          <a:p>
            <a:pPr marL="1371600" lvl="3" indent="0">
              <a:buNone/>
            </a:pPr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30C085-7818-FB48-968F-AD171914133A}"/>
              </a:ext>
            </a:extLst>
          </p:cNvPr>
          <p:cNvSpPr txBox="1"/>
          <p:nvPr/>
        </p:nvSpPr>
        <p:spPr>
          <a:xfrm>
            <a:off x="-1295400" y="51435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47835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Let’s do some learning</a:t>
            </a:r>
          </a:p>
          <a:p>
            <a:pPr lvl="2"/>
            <a:r>
              <a:rPr lang="en-GB" dirty="0"/>
              <a:t>7.Ship it</a:t>
            </a:r>
          </a:p>
          <a:p>
            <a:pPr lvl="3"/>
            <a:r>
              <a:rPr lang="en-GB" dirty="0"/>
              <a:t>Just like regression, but with the scaler</a:t>
            </a:r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814EA0-EA61-054B-BF2C-5A5B5A962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50" y="2636912"/>
            <a:ext cx="6261100" cy="800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A6C152-2366-4C4D-83C5-660C21BB3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450" y="3703340"/>
            <a:ext cx="5245100" cy="800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D8FD7F-39CE-1E46-A689-40FCE5D62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510" y="4769768"/>
            <a:ext cx="74041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7918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Classification Learning Algorithm</a:t>
            </a:r>
          </a:p>
          <a:p>
            <a:pPr lvl="1"/>
            <a:r>
              <a:rPr lang="en-GB" dirty="0"/>
              <a:t>Conclusions</a:t>
            </a:r>
          </a:p>
          <a:p>
            <a:pPr lvl="2"/>
            <a:r>
              <a:rPr lang="en-GB" dirty="0"/>
              <a:t>Takes some work to make work</a:t>
            </a:r>
          </a:p>
          <a:p>
            <a:pPr lvl="3"/>
            <a:r>
              <a:rPr lang="en-GB" dirty="0"/>
              <a:t>Data size!</a:t>
            </a:r>
          </a:p>
          <a:p>
            <a:pPr lvl="3"/>
            <a:r>
              <a:rPr lang="en-GB" dirty="0"/>
              <a:t>MLP framework is far more likely to throw issues at you in code</a:t>
            </a:r>
          </a:p>
          <a:p>
            <a:pPr lvl="3"/>
            <a:r>
              <a:rPr lang="en-GB" dirty="0"/>
              <a:t>Results often seem bonkers</a:t>
            </a:r>
          </a:p>
          <a:p>
            <a:pPr lvl="3"/>
            <a:r>
              <a:rPr lang="en-GB" dirty="0"/>
              <a:t>Need to think about how to bucket input &amp; output data for best use</a:t>
            </a:r>
          </a:p>
          <a:p>
            <a:pPr lvl="3"/>
            <a:r>
              <a:rPr lang="en-GB" dirty="0"/>
              <a:t>Need to analyse data to determine training / learning issues</a:t>
            </a:r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80774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Do you have any questions for me?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Last week, we looked at a couple of datasets (sine() &amp; Boston house prices)</a:t>
            </a:r>
          </a:p>
          <a:p>
            <a:pPr lvl="1"/>
            <a:r>
              <a:rPr lang="en-GB" dirty="0"/>
              <a:t>What did we learn?</a:t>
            </a:r>
          </a:p>
          <a:p>
            <a:pPr lvl="2"/>
            <a:r>
              <a:rPr lang="en-GB" dirty="0"/>
              <a:t>‘performance’ is about understanding level of errors</a:t>
            </a:r>
          </a:p>
          <a:p>
            <a:pPr lvl="4"/>
            <a:r>
              <a:rPr lang="en-GB" dirty="0"/>
              <a:t>Under &amp; over-fitting</a:t>
            </a:r>
          </a:p>
          <a:p>
            <a:pPr lvl="4"/>
            <a:r>
              <a:rPr lang="en-GB" dirty="0"/>
              <a:t>What is acceptable </a:t>
            </a:r>
          </a:p>
          <a:p>
            <a:pPr lvl="4"/>
            <a:r>
              <a:rPr lang="en-GB" dirty="0"/>
              <a:t>Whether errors are universal or localised</a:t>
            </a:r>
          </a:p>
          <a:p>
            <a:pPr lvl="2"/>
            <a:r>
              <a:rPr lang="en-GB" dirty="0"/>
              <a:t>Fixing issues</a:t>
            </a:r>
          </a:p>
          <a:p>
            <a:pPr lvl="3"/>
            <a:r>
              <a:rPr lang="en-GB" dirty="0"/>
              <a:t>More data</a:t>
            </a:r>
          </a:p>
          <a:p>
            <a:pPr lvl="3"/>
            <a:r>
              <a:rPr lang="en-GB" dirty="0"/>
              <a:t>More specific data</a:t>
            </a:r>
          </a:p>
          <a:p>
            <a:pPr lvl="3"/>
            <a:r>
              <a:rPr lang="en-GB" dirty="0"/>
              <a:t>Hyper parameters -&gt; GAs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94836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Workshop</a:t>
            </a:r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21674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Workshop</a:t>
            </a:r>
          </a:p>
          <a:p>
            <a:pPr lvl="1"/>
            <a:r>
              <a:rPr lang="en-GB" dirty="0"/>
              <a:t>This week, I want to have a look at:</a:t>
            </a:r>
          </a:p>
          <a:p>
            <a:pPr lvl="2"/>
            <a:r>
              <a:rPr lang="en-GB" dirty="0"/>
              <a:t>Experiment with synthetic data</a:t>
            </a:r>
          </a:p>
          <a:p>
            <a:pPr lvl="2"/>
            <a:r>
              <a:rPr lang="en-GB" dirty="0"/>
              <a:t>Experiment with original house price data</a:t>
            </a:r>
          </a:p>
          <a:p>
            <a:pPr lvl="2"/>
            <a:r>
              <a:rPr lang="en-GB" dirty="0"/>
              <a:t>Covert output data type to multi-nodes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269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Last week, we looked at a couple of datasets (sine() &amp; Boston house prices)</a:t>
            </a:r>
          </a:p>
          <a:p>
            <a:pPr lvl="1"/>
            <a:r>
              <a:rPr lang="en-GB" dirty="0"/>
              <a:t>What did we learn?</a:t>
            </a:r>
          </a:p>
          <a:p>
            <a:pPr lvl="2"/>
            <a:r>
              <a:rPr lang="en-GB" dirty="0"/>
              <a:t>Iteration is key, but what to iterate</a:t>
            </a:r>
          </a:p>
          <a:p>
            <a:pPr marL="457200" lvl="1" indent="0">
              <a:buNone/>
            </a:pP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60DA53F-F35C-9C4D-BE7F-DA27A2E66E05}"/>
              </a:ext>
            </a:extLst>
          </p:cNvPr>
          <p:cNvGrpSpPr/>
          <p:nvPr/>
        </p:nvGrpSpPr>
        <p:grpSpPr>
          <a:xfrm>
            <a:off x="1691680" y="3212976"/>
            <a:ext cx="6480720" cy="3096344"/>
            <a:chOff x="1575048" y="4273398"/>
            <a:chExt cx="5085184" cy="246796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812377C-89D1-9C47-9382-F7A15EE7A03C}"/>
                </a:ext>
              </a:extLst>
            </p:cNvPr>
            <p:cNvSpPr/>
            <p:nvPr/>
          </p:nvSpPr>
          <p:spPr>
            <a:xfrm>
              <a:off x="1575048" y="4273398"/>
              <a:ext cx="5085184" cy="24679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4" name="Picture 3" descr="A close up of a device&#10;&#10;Description automatically generated">
              <a:extLst>
                <a:ext uri="{FF2B5EF4-FFF2-40B4-BE49-F238E27FC236}">
                  <a16:creationId xmlns:a16="http://schemas.microsoft.com/office/drawing/2014/main" id="{67CA0AD8-4B1E-844A-8B9F-D74CCFC3B3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990"/>
            <a:stretch/>
          </p:blipFill>
          <p:spPr>
            <a:xfrm>
              <a:off x="1979712" y="4808592"/>
              <a:ext cx="4320480" cy="1891905"/>
            </a:xfrm>
            <a:prstGeom prst="rect">
              <a:avLst/>
            </a:prstGeom>
          </p:spPr>
        </p:pic>
        <p:sp>
          <p:nvSpPr>
            <p:cNvPr id="2" name="Curved Up Arrow 1">
              <a:extLst>
                <a:ext uri="{FF2B5EF4-FFF2-40B4-BE49-F238E27FC236}">
                  <a16:creationId xmlns:a16="http://schemas.microsoft.com/office/drawing/2014/main" id="{9668B7CF-DCBF-014F-B6CA-BE88ADB0BFF3}"/>
                </a:ext>
              </a:extLst>
            </p:cNvPr>
            <p:cNvSpPr/>
            <p:nvPr/>
          </p:nvSpPr>
          <p:spPr>
            <a:xfrm rot="10800000">
              <a:off x="3203848" y="4437112"/>
              <a:ext cx="1216152" cy="371480"/>
            </a:xfrm>
            <a:prstGeom prst="curvedUp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2B6984-2EF0-D042-8D75-434F5B3B4337}"/>
                </a:ext>
              </a:extLst>
            </p:cNvPr>
            <p:cNvSpPr/>
            <p:nvPr/>
          </p:nvSpPr>
          <p:spPr>
            <a:xfrm>
              <a:off x="1979712" y="4808592"/>
              <a:ext cx="1656184" cy="13567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A5D5660-3780-AC4E-9A70-65B99000B275}"/>
                </a:ext>
              </a:extLst>
            </p:cNvPr>
            <p:cNvSpPr/>
            <p:nvPr/>
          </p:nvSpPr>
          <p:spPr>
            <a:xfrm>
              <a:off x="3707904" y="4797152"/>
              <a:ext cx="1296144" cy="13567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741441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Data complexity</a:t>
            </a:r>
          </a:p>
          <a:p>
            <a:pPr lvl="2"/>
            <a:r>
              <a:rPr lang="en-GB" dirty="0"/>
              <a:t>On the surface, the house price data looks quite benign</a:t>
            </a:r>
          </a:p>
          <a:p>
            <a:pPr lvl="3"/>
            <a:r>
              <a:rPr lang="en-GB" dirty="0"/>
              <a:t>There’s a lot of it ;)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Can view this data in PyCharm (select View as … from variable window)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3BA73B-A007-F847-ABD9-E635C9422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708920"/>
            <a:ext cx="8930146" cy="230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23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Data complexity</a:t>
            </a:r>
          </a:p>
          <a:p>
            <a:pPr lvl="2"/>
            <a:r>
              <a:rPr lang="en-GB" dirty="0"/>
              <a:t>On the surface, the house price data looks quite benign</a:t>
            </a:r>
          </a:p>
          <a:p>
            <a:pPr lvl="3"/>
            <a:r>
              <a:rPr lang="en-GB" dirty="0"/>
              <a:t>This is a killer statement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Regression (&amp; most other learning algorithms can’t work with strings)</a:t>
            </a:r>
          </a:p>
          <a:p>
            <a:pPr lvl="3"/>
            <a:r>
              <a:rPr lang="en-GB" dirty="0" err="1"/>
              <a:t>get_dummies</a:t>
            </a:r>
            <a:r>
              <a:rPr lang="en-GB" dirty="0"/>
              <a:t> will covert a column of string entries to a set of Boolean columns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&amp; add *lots* of columns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F9BB22-9210-F544-9609-6A7815D50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184" y="2492896"/>
            <a:ext cx="5918200" cy="50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263820-9B2A-B54D-955F-EAA2D184B0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716"/>
          <a:stretch/>
        </p:blipFill>
        <p:spPr>
          <a:xfrm>
            <a:off x="0" y="4585072"/>
            <a:ext cx="9144000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504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Data complexity</a:t>
            </a:r>
          </a:p>
          <a:p>
            <a:pPr lvl="2"/>
            <a:r>
              <a:rPr lang="en-GB" dirty="0"/>
              <a:t>Regression is working on multiple dimensions of data (60+ in house prices)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Hence, the scope to go back to the data model to ‘fix’ issues</a:t>
            </a:r>
          </a:p>
          <a:p>
            <a:pPr lvl="3"/>
            <a:r>
              <a:rPr lang="en-GB" dirty="0"/>
              <a:t>Can we reduce complexity?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3096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/>
              <a:t>Wrap up from the regression workshop</a:t>
            </a:r>
          </a:p>
          <a:p>
            <a:pPr lvl="1"/>
            <a:r>
              <a:rPr lang="en-GB" dirty="0"/>
              <a:t>Data complexity</a:t>
            </a:r>
          </a:p>
          <a:p>
            <a:pPr lvl="2"/>
            <a:r>
              <a:rPr lang="en-GB" dirty="0"/>
              <a:t>Can we reduce complexity?</a:t>
            </a:r>
          </a:p>
          <a:p>
            <a:pPr lvl="3"/>
            <a:r>
              <a:rPr lang="en-GB" dirty="0"/>
              <a:t>Does it make sense to have house prices from different cities in one dataset?</a:t>
            </a:r>
          </a:p>
          <a:p>
            <a:pPr lvl="4"/>
            <a:r>
              <a:rPr lang="en-GB" dirty="0"/>
              <a:t>Perhaps split them into different models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We know that local house prices aren’t uniform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624095-1593-004E-A4BA-0A9ED798F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605" y="3212976"/>
            <a:ext cx="2768790" cy="261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32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14723</TotalTime>
  <Words>1628</Words>
  <Application>Microsoft Macintosh PowerPoint</Application>
  <PresentationFormat>On-screen Show (4:3)</PresentationFormat>
  <Paragraphs>379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Lewis, Gareth</cp:lastModifiedBy>
  <cp:revision>790</cp:revision>
  <cp:lastPrinted>2020-02-09T13:40:24Z</cp:lastPrinted>
  <dcterms:created xsi:type="dcterms:W3CDTF">2008-11-22T10:38:31Z</dcterms:created>
  <dcterms:modified xsi:type="dcterms:W3CDTF">2020-02-14T15:52:08Z</dcterms:modified>
</cp:coreProperties>
</file>

<file path=docProps/thumbnail.jpeg>
</file>